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58" r:id="rId5"/>
    <p:sldId id="277" r:id="rId6"/>
    <p:sldId id="276" r:id="rId7"/>
    <p:sldId id="278" r:id="rId8"/>
    <p:sldId id="259" r:id="rId9"/>
    <p:sldId id="279" r:id="rId10"/>
    <p:sldId id="280" r:id="rId11"/>
    <p:sldId id="260" r:id="rId12"/>
    <p:sldId id="261" r:id="rId13"/>
    <p:sldId id="281" r:id="rId14"/>
    <p:sldId id="262" r:id="rId15"/>
    <p:sldId id="283" r:id="rId16"/>
    <p:sldId id="282" r:id="rId17"/>
    <p:sldId id="263" r:id="rId18"/>
    <p:sldId id="284" r:id="rId19"/>
    <p:sldId id="264" r:id="rId20"/>
    <p:sldId id="285" r:id="rId21"/>
    <p:sldId id="266" r:id="rId22"/>
    <p:sldId id="267" r:id="rId23"/>
    <p:sldId id="269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휴먼모음T"/>
        <a:ea typeface="휴먼모음T"/>
        <a:cs typeface="휴먼모음T"/>
        <a:sym typeface="휴먼모음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DDDFF"/>
          </a:solidFill>
        </a:fill>
      </a:tcStyle>
    </a:wholeTbl>
    <a:band2H>
      <a:tcTxStyle/>
      <a:tcStyle>
        <a:tcBdr/>
        <a:fill>
          <a:solidFill>
            <a:srgbClr val="EFEFFF"/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9D9E6"/>
          </a:solidFill>
        </a:fill>
      </a:tcStyle>
    </a:wholeTbl>
    <a:band2H>
      <a:tcTxStyle/>
      <a:tcStyle>
        <a:tcBdr/>
        <a:fill>
          <a:solidFill>
            <a:srgbClr val="EDEDF3"/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휴먼모음T"/>
          <a:ea typeface="휴먼모음T"/>
          <a:cs typeface="휴먼모음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3964" autoAdjust="0"/>
  </p:normalViewPr>
  <p:slideViewPr>
    <p:cSldViewPr snapToGrid="0">
      <p:cViewPr varScale="1">
        <p:scale>
          <a:sx n="86" d="100"/>
          <a:sy n="86" d="100"/>
        </p:scale>
        <p:origin x="12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2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굴림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굴림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35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Rectangle 3"/>
            <p:cNvSpPr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Off val="14999"/>
                  </a:schemeClr>
                </a:gs>
                <a:gs pos="100000">
                  <a:schemeClr val="accent3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4" name="Rectangle 4"/>
            <p:cNvSpPr/>
            <p:nvPr/>
          </p:nvSpPr>
          <p:spPr>
            <a:xfrm>
              <a:off x="0" y="417512"/>
              <a:ext cx="9144000" cy="3227388"/>
            </a:xfrm>
            <a:prstGeom prst="rect">
              <a:avLst/>
            </a:prstGeom>
            <a:solidFill>
              <a:srgbClr val="0000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179511" y="606153"/>
            <a:ext cx="8812089" cy="2822848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-21308" y="-42193"/>
            <a:ext cx="101061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Kwangwoon Univ.</a:t>
            </a:r>
          </a:p>
        </p:txBody>
      </p:sp>
      <p:sp>
        <p:nvSpPr>
          <p:cNvPr id="29" name="TextBox 11"/>
          <p:cNvSpPr txBox="1"/>
          <p:nvPr/>
        </p:nvSpPr>
        <p:spPr>
          <a:xfrm>
            <a:off x="7133554" y="-1"/>
            <a:ext cx="189588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School of Information Convergence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6629400" y="457200"/>
            <a:ext cx="2057400" cy="57800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457200"/>
            <a:ext cx="6019800" cy="578008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484312"/>
            <a:ext cx="4038600" cy="47529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ClrTx/>
              <a:buSzTx/>
              <a:buNone/>
              <a:defRPr sz="2400"/>
            </a:lvl1pPr>
            <a:lvl2pPr marL="0" indent="457200">
              <a:spcBef>
                <a:spcPts val="500"/>
              </a:spcBef>
              <a:buClrTx/>
              <a:buSzTx/>
              <a:buNone/>
              <a:defRPr sz="2400"/>
            </a:lvl2pPr>
            <a:lvl3pPr marL="0" indent="914400">
              <a:spcBef>
                <a:spcPts val="500"/>
              </a:spcBef>
              <a:buClrTx/>
              <a:buSzTx/>
              <a:buNone/>
              <a:defRPr sz="2400"/>
            </a:lvl3pPr>
            <a:lvl4pPr marL="0" indent="1371600">
              <a:spcBef>
                <a:spcPts val="500"/>
              </a:spcBef>
              <a:buClrTx/>
              <a:buSzTx/>
              <a:buNone/>
              <a:defRPr sz="2400"/>
            </a:lvl4pPr>
            <a:lvl5pPr marL="0" indent="1828800">
              <a:spcBef>
                <a:spcPts val="500"/>
              </a:spcBef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630237" y="404664"/>
            <a:ext cx="7886701" cy="1286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None/>
              <a:defRPr sz="2400" b="1"/>
            </a:lvl1pPr>
            <a:lvl2pPr marL="0" indent="457200">
              <a:spcBef>
                <a:spcPts val="500"/>
              </a:spcBef>
              <a:buClrTx/>
              <a:buSzTx/>
              <a:buNone/>
              <a:defRPr sz="2400" b="1"/>
            </a:lvl2pPr>
            <a:lvl3pPr marL="0" indent="914400">
              <a:spcBef>
                <a:spcPts val="500"/>
              </a:spcBef>
              <a:buClrTx/>
              <a:buSzTx/>
              <a:buNone/>
              <a:defRPr sz="2400" b="1"/>
            </a:lvl3pPr>
            <a:lvl4pPr marL="0" indent="1371600">
              <a:spcBef>
                <a:spcPts val="500"/>
              </a:spcBef>
              <a:buClrTx/>
              <a:buSzTx/>
              <a:buNone/>
              <a:defRPr sz="2400" b="1"/>
            </a:lvl4pPr>
            <a:lvl5pPr marL="0" indent="1828800">
              <a:spcBef>
                <a:spcPts val="500"/>
              </a:spcBef>
              <a:buClrTx/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ClrTx/>
              <a:buSzTx/>
              <a:buNone/>
              <a:defRPr sz="2400" b="1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None/>
              <a:defRPr sz="1600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0" name="그림 개체 틀 2"/>
          <p:cNvSpPr>
            <a:spLocks noGrp="1"/>
          </p:cNvSpPr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600"/>
            </a:lvl1pPr>
            <a:lvl2pPr marL="0" indent="457200">
              <a:spcBef>
                <a:spcPts val="300"/>
              </a:spcBef>
              <a:buClrTx/>
              <a:buSzTx/>
              <a:buNone/>
              <a:defRPr sz="1600"/>
            </a:lvl2pPr>
            <a:lvl3pPr marL="0" indent="914400">
              <a:spcBef>
                <a:spcPts val="300"/>
              </a:spcBef>
              <a:buClrTx/>
              <a:buSzTx/>
              <a:buNone/>
              <a:defRPr sz="1600"/>
            </a:lvl3pPr>
            <a:lvl4pPr marL="0" indent="1371600">
              <a:spcBef>
                <a:spcPts val="300"/>
              </a:spcBef>
              <a:buClrTx/>
              <a:buSzTx/>
              <a:buNone/>
              <a:defRPr sz="1600"/>
            </a:lvl4pPr>
            <a:lvl5pPr marL="0" indent="1828800">
              <a:spcBef>
                <a:spcPts val="300"/>
              </a:spcBef>
              <a:buClrTx/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/>
          <p:cNvGrpSpPr/>
          <p:nvPr/>
        </p:nvGrpSpPr>
        <p:grpSpPr>
          <a:xfrm>
            <a:off x="0" y="-1"/>
            <a:ext cx="9144000" cy="546101"/>
            <a:chOff x="0" y="0"/>
            <a:chExt cx="9144000" cy="546100"/>
          </a:xfrm>
        </p:grpSpPr>
        <p:sp>
          <p:nvSpPr>
            <p:cNvPr id="2" name="Rectangle 5"/>
            <p:cNvSpPr/>
            <p:nvPr/>
          </p:nvSpPr>
          <p:spPr>
            <a:xfrm>
              <a:off x="0" y="0"/>
              <a:ext cx="285750" cy="533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Off val="14999"/>
                  </a:schemeClr>
                </a:gs>
                <a:gs pos="100000">
                  <a:schemeClr val="accent3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" name="Rectangle 6"/>
            <p:cNvSpPr/>
            <p:nvPr/>
          </p:nvSpPr>
          <p:spPr>
            <a:xfrm>
              <a:off x="412750" y="134937"/>
              <a:ext cx="8731250" cy="274638"/>
            </a:xfrm>
            <a:prstGeom prst="rect">
              <a:avLst/>
            </a:prstGeom>
            <a:gradFill flip="none" rotWithShape="1">
              <a:gsLst>
                <a:gs pos="0">
                  <a:srgbClr val="00007D"/>
                </a:gs>
                <a:gs pos="100000">
                  <a:schemeClr val="accent3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4" name="Rectangle 7"/>
            <p:cNvSpPr/>
            <p:nvPr/>
          </p:nvSpPr>
          <p:spPr>
            <a:xfrm>
              <a:off x="409575" y="134937"/>
              <a:ext cx="138113" cy="141288"/>
            </a:xfrm>
            <a:prstGeom prst="rect">
              <a:avLst/>
            </a:prstGeom>
            <a:solidFill>
              <a:schemeClr val="accent2">
                <a:lumOff val="1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rgbClr val="66669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" name="Rectangle 8"/>
            <p:cNvSpPr/>
            <p:nvPr/>
          </p:nvSpPr>
          <p:spPr>
            <a:xfrm>
              <a:off x="547687" y="-1"/>
              <a:ext cx="139701" cy="138114"/>
            </a:xfrm>
            <a:prstGeom prst="rect">
              <a:avLst/>
            </a:prstGeom>
            <a:solidFill>
              <a:schemeClr val="accent2">
                <a:lumOff val="1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rgbClr val="66669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" name="Rectangle 9"/>
            <p:cNvSpPr/>
            <p:nvPr/>
          </p:nvSpPr>
          <p:spPr>
            <a:xfrm>
              <a:off x="547687" y="134937"/>
              <a:ext cx="139701" cy="14128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Rectangle 10"/>
            <p:cNvSpPr/>
            <p:nvPr/>
          </p:nvSpPr>
          <p:spPr>
            <a:xfrm>
              <a:off x="274637" y="274637"/>
              <a:ext cx="136526" cy="138113"/>
            </a:xfrm>
            <a:prstGeom prst="rect">
              <a:avLst/>
            </a:prstGeom>
            <a:solidFill>
              <a:schemeClr val="accent2">
                <a:lumOff val="1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rgbClr val="66669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" name="Rectangle 11"/>
            <p:cNvSpPr/>
            <p:nvPr/>
          </p:nvSpPr>
          <p:spPr>
            <a:xfrm>
              <a:off x="131762" y="136525"/>
              <a:ext cx="141288" cy="138113"/>
            </a:xfrm>
            <a:prstGeom prst="rect">
              <a:avLst/>
            </a:prstGeom>
            <a:solidFill>
              <a:srgbClr val="0000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9" name="Rectangle 12"/>
            <p:cNvSpPr/>
            <p:nvPr/>
          </p:nvSpPr>
          <p:spPr>
            <a:xfrm>
              <a:off x="409575" y="271462"/>
              <a:ext cx="138113" cy="13811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Rectangle 13"/>
            <p:cNvSpPr/>
            <p:nvPr/>
          </p:nvSpPr>
          <p:spPr>
            <a:xfrm>
              <a:off x="274637" y="409575"/>
              <a:ext cx="136526" cy="1365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" name="TextBox 16"/>
          <p:cNvSpPr txBox="1"/>
          <p:nvPr/>
        </p:nvSpPr>
        <p:spPr>
          <a:xfrm>
            <a:off x="-21308" y="-42193"/>
            <a:ext cx="101061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Kwangwoon Univ.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7133554" y="-1"/>
            <a:ext cx="189588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School of Information Convergence</a:t>
            </a:r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884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75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36360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1200">
                <a:solidFill>
                  <a:srgbClr val="00007D"/>
                </a:solidFill>
                <a:latin typeface="휴먼옛체"/>
                <a:ea typeface="휴먼옛체"/>
                <a:cs typeface="휴먼옛체"/>
                <a:sym typeface="휴먼옛체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7D"/>
          </a:solidFill>
          <a:uFillTx/>
          <a:latin typeface="휴먼모음T"/>
          <a:ea typeface="휴먼모음T"/>
          <a:cs typeface="휴먼모음T"/>
          <a:sym typeface="휴먼모음T"/>
        </a:defRPr>
      </a:lvl9pPr>
    </p:titleStyle>
    <p:bodyStyle>
      <a:lvl1pPr marL="342900" marR="0" indent="-342900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75000"/>
        <a:buFontTx/>
        <a:buChar char="■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1pPr>
      <a:lvl2pPr marL="778668" marR="0" indent="-321468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80000"/>
        <a:buFontTx/>
        <a:buChar char="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2pPr>
      <a:lvl3pPr marL="1188719" marR="0" indent="-274319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65000"/>
        <a:buFontTx/>
        <a:buChar char="■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3pPr>
      <a:lvl4pPr marL="1688123" marR="0" indent="-316523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70000"/>
        <a:buFontTx/>
        <a:buChar char="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4pPr>
      <a:lvl5pPr marL="2202872" marR="0" indent="-374072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100000"/>
        <a:buFontTx/>
        <a:buChar char="▪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5pPr>
      <a:lvl6pPr marL="2514600" marR="0" indent="-228600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6pPr>
      <a:lvl7pPr marL="2971800" marR="0" indent="-228600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7pPr>
      <a:lvl8pPr marL="3429000" marR="0" indent="-228600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8pPr>
      <a:lvl9pPr marL="3886200" marR="0" indent="-228600" algn="l" defTabSz="914400" rtl="0" latinLnBrk="0">
        <a:lnSpc>
          <a:spcPct val="110000"/>
        </a:lnSpc>
        <a:spcBef>
          <a:spcPts val="400"/>
        </a:spcBef>
        <a:spcAft>
          <a:spcPts val="0"/>
        </a:spcAft>
        <a:buClr>
          <a:srgbClr val="00007D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휴먼모음T"/>
          <a:ea typeface="휴먼모음T"/>
          <a:cs typeface="휴먼모음T"/>
          <a:sym typeface="휴먼모음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휴먼옛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1"/>
          <p:cNvSpPr txBox="1">
            <a:spLocks noGrp="1"/>
          </p:cNvSpPr>
          <p:nvPr>
            <p:ph type="title"/>
          </p:nvPr>
        </p:nvSpPr>
        <p:spPr>
          <a:xfrm>
            <a:off x="179511" y="1035892"/>
            <a:ext cx="8856986" cy="1224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>
              <a:defRPr sz="4800"/>
            </a:pP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머신러닝의</a:t>
            </a:r>
            <a:r>
              <a:rPr lang="ko-KR" altLang="en-US" dirty="0"/>
              <a:t> 교과서</a:t>
            </a:r>
            <a:endParaRPr dirty="0"/>
          </a:p>
        </p:txBody>
      </p:sp>
      <p:sp>
        <p:nvSpPr>
          <p:cNvPr id="139" name="부제목 2"/>
          <p:cNvSpPr txBox="1">
            <a:spLocks noGrp="1"/>
          </p:cNvSpPr>
          <p:nvPr>
            <p:ph type="body" sz="quarter" idx="1"/>
          </p:nvPr>
        </p:nvSpPr>
        <p:spPr>
          <a:xfrm>
            <a:off x="1259632" y="4365104"/>
            <a:ext cx="6858001" cy="86367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800"/>
            </a:lvl1pPr>
          </a:lstStyle>
          <a:p>
            <a:r>
              <a:rPr lang="ko-KR" altLang="en-US" dirty="0"/>
              <a:t>이 정 환</a:t>
            </a:r>
            <a:endParaRPr lang="en-US" dirty="0"/>
          </a:p>
        </p:txBody>
      </p:sp>
      <p:sp>
        <p:nvSpPr>
          <p:cNvPr id="140" name="TextBox 3"/>
          <p:cNvSpPr txBox="1"/>
          <p:nvPr/>
        </p:nvSpPr>
        <p:spPr>
          <a:xfrm>
            <a:off x="395535" y="2527736"/>
            <a:ext cx="842493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</a:defRPr>
            </a:pPr>
            <a:r>
              <a:rPr lang="en-US" dirty="0"/>
              <a:t>Ch9.  </a:t>
            </a:r>
            <a:r>
              <a:rPr lang="ko-KR" altLang="en-US" dirty="0"/>
              <a:t>비지도학습</a:t>
            </a:r>
            <a:endParaRPr dirty="0"/>
          </a:p>
        </p:txBody>
      </p:sp>
      <p:sp>
        <p:nvSpPr>
          <p:cNvPr id="14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97902" y="643636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9.2 Step 2: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갱신</a:t>
                </a:r>
              </a:p>
            </p:txBody>
          </p:sp>
        </mc:Choice>
        <mc:Fallback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56" t="-6207" b="-2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82F42B25-8AC4-4815-B972-5D209F12D61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484312"/>
                <a:ext cx="8229600" cy="486531"/>
              </a:xfrm>
            </p:spPr>
            <p:txBody>
              <a:bodyPr/>
              <a:lstStyle/>
              <a:p>
                <a:r>
                  <a:rPr lang="en-US" altLang="ko-KR" dirty="0"/>
                  <a:t>R</a:t>
                </a:r>
                <a:r>
                  <a:rPr lang="ko-KR" altLang="en-US" dirty="0"/>
                  <a:t>의 갱신 방법은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각 클러스터에 속하는 데이터 점의 중심을 새로운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로 한다</a:t>
                </a:r>
                <a:r>
                  <a:rPr lang="en-US" altLang="ko-KR" dirty="0"/>
                  <a:t>.”</a:t>
                </a:r>
                <a:r>
                  <a:rPr lang="ko-KR" altLang="en-US" dirty="0"/>
                  <a:t> </a:t>
                </a:r>
              </a:p>
            </p:txBody>
          </p:sp>
        </mc:Choice>
        <mc:Fallback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82F42B25-8AC4-4815-B972-5D209F12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4312"/>
                <a:ext cx="8229600" cy="486531"/>
              </a:xfrm>
              <a:blipFill>
                <a:blip r:embed="rId3"/>
                <a:stretch>
                  <a:fillRect l="-593" t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DCBE33F2-42F2-40F2-8721-F4C7E59DD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579" r="18544" b="22459"/>
          <a:stretch/>
        </p:blipFill>
        <p:spPr>
          <a:xfrm>
            <a:off x="1398233" y="2032987"/>
            <a:ext cx="5798792" cy="43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878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6E47F4-0185-41B0-BCE9-84CAB7D7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" y="676553"/>
            <a:ext cx="4578473" cy="28105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2BC99C-48A4-494F-BC5F-D4DD6E13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87" y="2081826"/>
            <a:ext cx="3197857" cy="3144336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5C434A4-36B0-49F3-BDAE-4AEEDDC4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630184"/>
            <a:ext cx="8229600" cy="486531"/>
          </a:xfrm>
        </p:spPr>
        <p:txBody>
          <a:bodyPr/>
          <a:lstStyle/>
          <a:p>
            <a:r>
              <a:rPr lang="ko-KR" altLang="en-US" dirty="0"/>
              <a:t>각각의 분포의 중심으로 이동하였다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3585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0B1EF72-A32C-4CEC-B4A0-0BC75F170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372" y="1075939"/>
            <a:ext cx="8229600" cy="486531"/>
          </a:xfrm>
        </p:spPr>
        <p:txBody>
          <a:bodyPr/>
          <a:lstStyle/>
          <a:p>
            <a:r>
              <a:rPr lang="ko-KR" altLang="en-US" dirty="0"/>
              <a:t>변수의 값이 변화하지 않을 때까지</a:t>
            </a:r>
            <a:r>
              <a:rPr lang="en-US" altLang="ko-KR" dirty="0"/>
              <a:t>, step1</a:t>
            </a:r>
            <a:r>
              <a:rPr lang="ko-KR" altLang="en-US" dirty="0"/>
              <a:t>과 </a:t>
            </a:r>
            <a:r>
              <a:rPr lang="en-US" altLang="ko-KR" dirty="0"/>
              <a:t>step2</a:t>
            </a:r>
            <a:r>
              <a:rPr lang="ko-KR" altLang="en-US" dirty="0"/>
              <a:t>의 절차를 반복한다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7FE15-A5DC-46F2-B57B-525A42BB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2" y="1562470"/>
            <a:ext cx="4348765" cy="2357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4C0A7F-386E-40AC-AF3C-BC56EB38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22" y="3246755"/>
            <a:ext cx="49720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648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9.2 </a:t>
            </a:r>
            <a:r>
              <a:rPr lang="ko-KR" altLang="en-US" dirty="0"/>
              <a:t>왜곡 척도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2F42B25-8AC4-4815-B972-5D209F12D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4312"/>
            <a:ext cx="8229600" cy="1365420"/>
          </a:xfrm>
        </p:spPr>
        <p:txBody>
          <a:bodyPr>
            <a:normAutofit/>
          </a:bodyPr>
          <a:lstStyle/>
          <a:p>
            <a:r>
              <a:rPr lang="ko-KR" altLang="en-US" dirty="0"/>
              <a:t>오차 함수처럼 학습이 진행됨에 따라 감소하는 목적 함수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왜곡척도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K-means </a:t>
            </a:r>
            <a:r>
              <a:rPr lang="ko-KR" altLang="en-US" dirty="0">
                <a:sym typeface="Wingdings" panose="05000000000000000000" pitchFamily="2" charset="2"/>
              </a:rPr>
              <a:t>기법의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데이터 점이 속한 클러스터의 중심까지의 제곱 거리를 전체 데이터로 합한 것이 목적 함수에 대응한다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왜곡 척도</a:t>
            </a:r>
            <a:r>
              <a:rPr lang="en-US" altLang="ko-KR" dirty="0">
                <a:sym typeface="Wingdings" panose="05000000000000000000" pitchFamily="2" charset="2"/>
              </a:rPr>
              <a:t>(distortion measure)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24521-0EA3-472C-8B07-662BA69F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1" t="37799" r="13010" b="12492"/>
          <a:stretch/>
        </p:blipFill>
        <p:spPr>
          <a:xfrm>
            <a:off x="763480" y="2593109"/>
            <a:ext cx="5442012" cy="25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055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9B31F6-052E-4EA4-8F39-74ECA934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4" y="661432"/>
            <a:ext cx="4467225" cy="2676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72E53-4945-4A40-A2DD-47200930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986" y="1180682"/>
            <a:ext cx="4543425" cy="2809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EBC970-4D70-4757-B70D-3FF48C71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64" y="3997960"/>
            <a:ext cx="4791075" cy="243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4AE9CB2-EF01-4726-AE11-2B4D60C0AE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39976" y="5217160"/>
                <a:ext cx="5912435" cy="136542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Step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진행함에따라</a:t>
                </a:r>
                <a:r>
                  <a:rPr lang="ko-KR" altLang="en-US" dirty="0"/>
                  <a:t> 왜곡척도가 점차 감소</a:t>
                </a:r>
                <a:endParaRPr lang="en-US" altLang="ko-KR" dirty="0"/>
              </a:p>
              <a:p>
                <a:r>
                  <a:rPr lang="en-US" altLang="ko-KR" dirty="0"/>
                  <a:t>K-means </a:t>
                </a:r>
                <a:r>
                  <a:rPr lang="ko-KR" altLang="en-US" dirty="0"/>
                  <a:t>기법으로 얻을 수 있는 해는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초기값 의존성이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다양한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으로 시작해 가장 왜곡척도가 작은 값 사용</a:t>
                </a:r>
              </a:p>
            </p:txBody>
          </p:sp>
        </mc:Choice>
        <mc:Fallback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14AE9CB2-EF01-4726-AE11-2B4D60C0A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39976" y="5217160"/>
                <a:ext cx="5912435" cy="1365420"/>
              </a:xfrm>
              <a:blipFill>
                <a:blip r:embed="rId5"/>
                <a:stretch>
                  <a:fillRect l="-928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3262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964CC54-51DC-4C5B-8580-9E31D2EC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가우시안</a:t>
            </a:r>
            <a:r>
              <a:rPr lang="ko-KR" altLang="en-US" dirty="0"/>
              <a:t> 혼합모델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2BA00-EF48-4A83-AB55-52E95C3EC6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039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확률적 클러스터링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K-means </a:t>
            </a:r>
            <a:r>
              <a:rPr lang="ko-KR" altLang="en-US" dirty="0"/>
              <a:t>기법은 데이터 점을 반드시 클러스터에 할당한다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데이터 점 </a:t>
            </a:r>
            <a:r>
              <a:rPr lang="en-US" altLang="ko-KR" dirty="0"/>
              <a:t>A</a:t>
            </a:r>
            <a:r>
              <a:rPr lang="ko-KR" altLang="en-US" dirty="0"/>
              <a:t>는 확실히 클러스터 </a:t>
            </a:r>
            <a:r>
              <a:rPr lang="en-US" altLang="ko-KR" dirty="0"/>
              <a:t>0</a:t>
            </a:r>
            <a:r>
              <a:rPr lang="ko-KR" altLang="en-US" dirty="0"/>
              <a:t>에 속하지만</a:t>
            </a:r>
            <a:r>
              <a:rPr lang="en-US" altLang="ko-KR" dirty="0"/>
              <a:t>, </a:t>
            </a:r>
            <a:r>
              <a:rPr lang="ko-KR" altLang="en-US" dirty="0"/>
              <a:t>데이터 점 </a:t>
            </a:r>
            <a:r>
              <a:rPr lang="en-US" altLang="ko-KR" dirty="0"/>
              <a:t>B</a:t>
            </a:r>
            <a:r>
              <a:rPr lang="ko-KR" altLang="en-US" dirty="0"/>
              <a:t>는 클러스터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에 모두 속해 있다</a:t>
            </a:r>
            <a:r>
              <a:rPr lang="en-US" altLang="ko-KR" dirty="0"/>
              <a:t>”</a:t>
            </a:r>
            <a:r>
              <a:rPr lang="ko-KR" altLang="en-US" dirty="0"/>
              <a:t>라는 모호성을 포함해 수치화 할 경우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확률 개념 도입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클러스터 </a:t>
            </a:r>
            <a:r>
              <a:rPr lang="en-US" altLang="ko-KR" dirty="0">
                <a:sym typeface="Wingdings" panose="05000000000000000000" pitchFamily="2" charset="2"/>
              </a:rPr>
              <a:t>K</a:t>
            </a:r>
            <a:r>
              <a:rPr lang="ko-KR" altLang="en-US" dirty="0">
                <a:sym typeface="Wingdings" panose="05000000000000000000" pitchFamily="2" charset="2"/>
              </a:rPr>
              <a:t>에 속할 확률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819D5-BAD2-4997-8A80-E3534B172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2783" r="12233" b="29450"/>
          <a:stretch/>
        </p:blipFill>
        <p:spPr>
          <a:xfrm>
            <a:off x="457200" y="2961428"/>
            <a:ext cx="7883372" cy="32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89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20372" y="4468519"/>
                <a:ext cx="8229600" cy="2469123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외형은 같다고 생각한 곤충이 세가지 변종이 있다고 해석</a:t>
                </a:r>
                <a:endParaRPr lang="en-US" altLang="ko-KR" dirty="0"/>
              </a:p>
              <a:p>
                <a:r>
                  <a:rPr lang="ko-KR" altLang="en-US" dirty="0"/>
                  <a:t>관찰은 못했지만 데이터에 영향을 준 변수를 잠재 변수 혹은 숨은 변수라고 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확률적 클러스터링은 데이터의 배후에 숨어 있는 잠재 변수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를 확률적으로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으로 추정하는 것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372" y="4468519"/>
                <a:ext cx="8229600" cy="2469123"/>
              </a:xfrm>
              <a:blipFill>
                <a:blip r:embed="rId2"/>
                <a:stretch>
                  <a:fillRect l="-667" t="-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D3E377-841A-4525-85AF-A15D8CF7B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t="21489" r="18350" b="18576"/>
          <a:stretch/>
        </p:blipFill>
        <p:spPr>
          <a:xfrm>
            <a:off x="320373" y="603382"/>
            <a:ext cx="5822976" cy="37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408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가우시안</a:t>
            </a:r>
            <a:r>
              <a:rPr lang="ko-KR" altLang="en-US" dirty="0"/>
              <a:t> 혼합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484312"/>
                <a:ext cx="8229600" cy="6907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ko-KR" altLang="en-US" dirty="0"/>
                  <a:t>부담률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구하기 위해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 모델이라는 확률 모델을 사용한다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2</a:t>
                </a:r>
                <a:r>
                  <a:rPr lang="ko-KR" altLang="en-US" dirty="0"/>
                  <a:t>차원 가우스 함수 여러 개를 합친 것이다</a:t>
                </a:r>
                <a:r>
                  <a:rPr lang="en-US" altLang="ko-KR" dirty="0"/>
                  <a:t>. </a:t>
                </a: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4312"/>
                <a:ext cx="8229600" cy="690717"/>
              </a:xfrm>
              <a:blipFill>
                <a:blip r:embed="rId2"/>
                <a:stretch>
                  <a:fillRect l="-593" t="-1754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1BCB1-2B03-443A-A4F9-C96C2102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317903"/>
            <a:ext cx="4806704" cy="42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5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5056" y="791853"/>
                <a:ext cx="8229600" cy="222655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K=3</a:t>
                </a:r>
                <a:r>
                  <a:rPr lang="ko-KR" altLang="en-US" dirty="0"/>
                  <a:t>일 때의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 모델의 예이다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중심과 분포의 퍼짐이 다른 가우스 분포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겹치는 형태임을 알 수 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모델의 매개변수는 각 가우스분포의 중심을 나타내는 중심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분</m:t>
                    </m:r>
                  </m:oMath>
                </a14:m>
                <a:r>
                  <a:rPr lang="ko-KR" altLang="en-US" dirty="0"/>
                  <a:t>포의 퍼짐을 나타내는 공분산 행렬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그</m:t>
                    </m:r>
                  </m:oMath>
                </a14:m>
                <a:r>
                  <a:rPr lang="ko-KR" altLang="en-US" dirty="0"/>
                  <a:t>리고 각 가우스 분포의 크기의 비율을 나타내는 혼합 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혼</m:t>
                    </m:r>
                  </m:oMath>
                </a14:m>
                <a:r>
                  <a:rPr lang="ko-KR" altLang="en-US" dirty="0"/>
                  <a:t>합계수는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사이의 실수로</a:t>
                </a:r>
                <a:r>
                  <a:rPr lang="en-US" altLang="ko-KR" dirty="0"/>
                  <a:t>, K</a:t>
                </a:r>
                <a:r>
                  <a:rPr lang="ko-KR" altLang="en-US" dirty="0"/>
                  <a:t>로 합을 취해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되지 않으면 안 됩니다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056" y="791853"/>
                <a:ext cx="8229600" cy="2226554"/>
              </a:xfrm>
              <a:blipFill>
                <a:blip r:embed="rId2"/>
                <a:stretch>
                  <a:fillRect l="-667" t="-822" r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D5523B-5EF5-402F-8D56-E1985C4AD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3" t="29417" r="34595" b="17767"/>
          <a:stretch/>
        </p:blipFill>
        <p:spPr>
          <a:xfrm rot="16200000">
            <a:off x="4008267" y="1300602"/>
            <a:ext cx="1269508" cy="3622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13FC40-F91B-468C-ABE1-4B7B6FC3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6" y="3800682"/>
            <a:ext cx="3973174" cy="2865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AC19DD-46E0-448C-8E91-DB8123720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00" y="4000554"/>
            <a:ext cx="3981450" cy="201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30626A-F584-4680-9E30-EC3FD88962EA}"/>
              </a:ext>
            </a:extLst>
          </p:cNvPr>
          <p:cNvSpPr txBox="1"/>
          <p:nvPr/>
        </p:nvSpPr>
        <p:spPr>
          <a:xfrm>
            <a:off x="2556769" y="6113195"/>
            <a:ext cx="65872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Gauss(</a:t>
            </a:r>
            <a:r>
              <a:rPr lang="en-US" altLang="ko-KR" dirty="0" err="1"/>
              <a:t>x,mu,sigma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  <a:endParaRPr lang="en-US" altLang="ko-KR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가우시안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 혼합모델 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mixgauss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(x, pi, mu, sigma)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휴먼모음T"/>
              <a:ea typeface="휴먼모음T"/>
              <a:cs typeface="휴먼모음T"/>
              <a:sym typeface="휴먼모음T"/>
            </a:endParaRPr>
          </a:p>
        </p:txBody>
      </p:sp>
    </p:spTree>
    <p:extLst>
      <p:ext uri="{BB962C8B-B14F-4D97-AF65-F5344CB8AC3E}">
        <p14:creationId xmlns:p14="http://schemas.microsoft.com/office/powerpoint/2010/main" val="41492892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바닥글 개체 틀 4"/>
          <p:cNvSpPr txBox="1"/>
          <p:nvPr/>
        </p:nvSpPr>
        <p:spPr>
          <a:xfrm>
            <a:off x="3124200" y="6436360"/>
            <a:ext cx="2895600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>
              <a:defRPr sz="1200">
                <a:solidFill>
                  <a:srgbClr val="00007D"/>
                </a:solidFill>
                <a:latin typeface="휴먼옛체"/>
                <a:ea typeface="휴먼옛체"/>
                <a:cs typeface="휴먼옛체"/>
                <a:sym typeface="휴먼옛체"/>
              </a:defRPr>
            </a:lvl1pPr>
          </a:lstStyle>
          <a:p>
            <a:r>
              <a:t>KW-MOOC</a:t>
            </a: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목차</a:t>
            </a:r>
          </a:p>
        </p:txBody>
      </p:sp>
      <p:sp>
        <p:nvSpPr>
          <p:cNvPr id="145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입력 데이터</a:t>
            </a:r>
            <a:endParaRPr lang="en-US" altLang="ko-KR" dirty="0"/>
          </a:p>
          <a:p>
            <a:r>
              <a:rPr lang="en-US" altLang="ko-KR" dirty="0"/>
              <a:t>K-means </a:t>
            </a:r>
            <a:r>
              <a:rPr lang="ko-KR" altLang="en-US" dirty="0"/>
              <a:t>기법</a:t>
            </a:r>
            <a:endParaRPr lang="en-US" altLang="ko-KR" dirty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혼합 모델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97902" y="6436360"/>
            <a:ext cx="188898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EM </a:t>
            </a:r>
            <a:r>
              <a:rPr lang="ko-KR" altLang="en-US" dirty="0"/>
              <a:t>알고리즘의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66557"/>
            <a:ext cx="8229600" cy="161399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EM </a:t>
            </a:r>
            <a:r>
              <a:rPr lang="ko-KR" altLang="en-US" dirty="0"/>
              <a:t>알고리즘을 이용하여 </a:t>
            </a:r>
            <a:r>
              <a:rPr lang="ko-KR" altLang="en-US" dirty="0" err="1"/>
              <a:t>가우시안</a:t>
            </a:r>
            <a:r>
              <a:rPr lang="ko-KR" altLang="en-US" dirty="0"/>
              <a:t> 혼합 모델을 데이터에 </a:t>
            </a:r>
            <a:r>
              <a:rPr lang="ko-KR" altLang="en-US" dirty="0" err="1"/>
              <a:t>피팅해보고</a:t>
            </a:r>
            <a:r>
              <a:rPr lang="en-US" altLang="ko-KR" dirty="0"/>
              <a:t>, </a:t>
            </a:r>
            <a:r>
              <a:rPr lang="ko-KR" altLang="en-US" dirty="0"/>
              <a:t>부담률을 구하는 방법이다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EM, </a:t>
            </a:r>
            <a:r>
              <a:rPr lang="ko-KR" altLang="en-US" dirty="0"/>
              <a:t>알고리즘 </a:t>
            </a:r>
            <a:r>
              <a:rPr lang="ko-KR" altLang="en-US" dirty="0" err="1"/>
              <a:t>기댓값</a:t>
            </a:r>
            <a:r>
              <a:rPr lang="ko-KR" altLang="en-US" dirty="0"/>
              <a:t> 최대화 알고리즘은 관측되지 않은 잠재변수에 의존하는 확률 모델에서 최대가능도나 </a:t>
            </a:r>
            <a:r>
              <a:rPr lang="ko-KR" altLang="en-US" dirty="0" err="1"/>
              <a:t>최대사후확률을</a:t>
            </a:r>
            <a:r>
              <a:rPr lang="ko-KR" altLang="en-US" dirty="0"/>
              <a:t> 갖는 </a:t>
            </a:r>
            <a:r>
              <a:rPr lang="ko-KR" altLang="en-US" dirty="0" err="1"/>
              <a:t>모수의</a:t>
            </a:r>
            <a:r>
              <a:rPr lang="ko-KR" altLang="en-US" dirty="0"/>
              <a:t> </a:t>
            </a:r>
            <a:r>
              <a:rPr lang="ko-KR" altLang="en-US" dirty="0" err="1"/>
              <a:t>추정값을</a:t>
            </a:r>
            <a:r>
              <a:rPr lang="ko-KR" altLang="en-US" dirty="0"/>
              <a:t> 찾는 반복적인 알고리즘이다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D55E47-F5DB-4F12-B9FB-4ABE7282D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3" t="6246" r="15437" b="3398"/>
          <a:stretch/>
        </p:blipFill>
        <p:spPr>
          <a:xfrm rot="16200000">
            <a:off x="2432483" y="1518080"/>
            <a:ext cx="3071674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67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507768"/>
            <a:ext cx="8229600" cy="523782"/>
          </a:xfrm>
        </p:spPr>
        <p:txBody>
          <a:bodyPr/>
          <a:lstStyle/>
          <a:p>
            <a:r>
              <a:rPr lang="ko-KR" altLang="en-US" dirty="0"/>
              <a:t>초기화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216669-5287-4111-936D-AA9874A9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8" t="23171" r="5777" b="20129"/>
          <a:stretch/>
        </p:blipFill>
        <p:spPr>
          <a:xfrm>
            <a:off x="2206877" y="437226"/>
            <a:ext cx="5854047" cy="2889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2">
                <a:extLst>
                  <a:ext uri="{FF2B5EF4-FFF2-40B4-BE49-F238E27FC236}">
                    <a16:creationId xmlns:a16="http://schemas.microsoft.com/office/drawing/2014/main" id="{C15A656C-FB10-45B6-9E50-E88CA0E11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144" y="3688035"/>
                <a:ext cx="3691559" cy="5237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>
                <a:lvl1pPr marL="342900" marR="0" indent="-3429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75000"/>
                  <a:buFontTx/>
                  <a:buChar char="■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1pPr>
                <a:lvl2pPr marL="778668" marR="0" indent="-321468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80000"/>
                  <a:buFontTx/>
                  <a:buChar char="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2pPr>
                <a:lvl3pPr marL="1188719" marR="0" indent="-274319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65000"/>
                  <a:buFontTx/>
                  <a:buChar char="■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3pPr>
                <a:lvl4pPr marL="1688123" marR="0" indent="-316523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70000"/>
                  <a:buFontTx/>
                  <a:buChar char="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4pPr>
                <a:lvl5pPr marL="2202872" marR="0" indent="-374072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▪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5pPr>
                <a:lvl6pPr marL="25146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6pPr>
                <a:lvl7pPr marL="29718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7pPr>
                <a:lvl8pPr marL="34290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8pPr>
                <a:lvl9pPr marL="38862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9pPr>
              </a:lstStyle>
              <a:p>
                <a:pPr hangingPunct="1"/>
                <a:r>
                  <a:rPr lang="en-US" altLang="ko-KR" dirty="0"/>
                  <a:t>Step 1: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갱</m:t>
                    </m:r>
                  </m:oMath>
                </a14:m>
                <a:r>
                  <a:rPr lang="ko-KR" altLang="en-US" dirty="0"/>
                  <a:t>신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2">
                <a:extLst>
                  <a:ext uri="{FF2B5EF4-FFF2-40B4-BE49-F238E27FC236}">
                    <a16:creationId xmlns:a16="http://schemas.microsoft.com/office/drawing/2014/main" id="{C15A656C-FB10-45B6-9E50-E88CA0E1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144" y="3688035"/>
                <a:ext cx="3691559" cy="523782"/>
              </a:xfrm>
              <a:prstGeom prst="rect">
                <a:avLst/>
              </a:prstGeom>
              <a:blipFill>
                <a:blip r:embed="rId3"/>
                <a:stretch>
                  <a:fillRect l="-1488" t="-34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284F632F-7789-45AE-A472-8DFD87733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2" r="9050" b="3269"/>
          <a:stretch/>
        </p:blipFill>
        <p:spPr>
          <a:xfrm rot="16200000">
            <a:off x="2153121" y="2793962"/>
            <a:ext cx="3328559" cy="45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21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74776" y="559291"/>
                <a:ext cx="8229600" cy="1001436"/>
              </a:xfrm>
            </p:spPr>
            <p:txBody>
              <a:bodyPr/>
              <a:lstStyle/>
              <a:p>
                <a:r>
                  <a:rPr lang="en-US" altLang="ko-KR" dirty="0"/>
                  <a:t>Step 2: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갱신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74776" y="559291"/>
                <a:ext cx="8229600" cy="1001436"/>
              </a:xfrm>
              <a:blipFill>
                <a:blip r:embed="rId2"/>
                <a:stretch>
                  <a:fillRect l="-667" t="-18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52CD32-4A2E-442D-9B0E-3E8550B4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2527315"/>
            <a:ext cx="4848225" cy="3152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7821D3-7DD7-4CBB-BC3E-3F2D70661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78" r="11667" b="4692"/>
          <a:stretch/>
        </p:blipFill>
        <p:spPr>
          <a:xfrm rot="16200000">
            <a:off x="5445643" y="232136"/>
            <a:ext cx="3123139" cy="3777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527C7-FE56-4F87-8CD0-12D356C9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58" y="3784871"/>
            <a:ext cx="4452230" cy="2920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609754-DE2D-468A-9279-A2E79803DDA8}"/>
              </a:ext>
            </a:extLst>
          </p:cNvPr>
          <p:cNvSpPr txBox="1"/>
          <p:nvPr/>
        </p:nvSpPr>
        <p:spPr>
          <a:xfrm>
            <a:off x="4062458" y="6568316"/>
            <a:ext cx="56461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부담률을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그러데이션으로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 나타냄</a:t>
            </a:r>
          </a:p>
        </p:txBody>
      </p:sp>
    </p:spTree>
    <p:extLst>
      <p:ext uri="{BB962C8B-B14F-4D97-AF65-F5344CB8AC3E}">
        <p14:creationId xmlns:p14="http://schemas.microsoft.com/office/powerpoint/2010/main" val="2323935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가능도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84312"/>
            <a:ext cx="8229600" cy="1214500"/>
          </a:xfrm>
        </p:spPr>
        <p:txBody>
          <a:bodyPr/>
          <a:lstStyle/>
          <a:p>
            <a:r>
              <a:rPr lang="en-US" altLang="ko-KR" dirty="0"/>
              <a:t>EM </a:t>
            </a:r>
            <a:r>
              <a:rPr lang="ko-KR" altLang="en-US" dirty="0"/>
              <a:t>알고리즘의 목적함수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가능도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입력 데이터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가우시안</a:t>
            </a:r>
            <a:r>
              <a:rPr lang="ko-KR" altLang="en-US" dirty="0"/>
              <a:t> 혼합 모델에서 생성된 것으로 생각하여</a:t>
            </a:r>
            <a:r>
              <a:rPr lang="en-US" altLang="ko-KR" dirty="0"/>
              <a:t>, X</a:t>
            </a:r>
            <a:r>
              <a:rPr lang="ko-KR" altLang="en-US" dirty="0"/>
              <a:t>가 생성된 확률이 가장 높도록 매개 변수 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38E9C-3976-4BCF-83A8-8D908FA78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0" t="24078" r="17281" b="23624"/>
          <a:stretch/>
        </p:blipFill>
        <p:spPr>
          <a:xfrm>
            <a:off x="843379" y="2698812"/>
            <a:ext cx="5291092" cy="29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19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9.1 2</a:t>
            </a:r>
            <a:r>
              <a:rPr lang="ko-KR" altLang="en-US" dirty="0"/>
              <a:t>차원 입력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입력 데이터 </a:t>
            </a:r>
            <a:r>
              <a:rPr lang="en-US" altLang="ko-KR" b="1" dirty="0"/>
              <a:t>X</a:t>
            </a:r>
            <a:r>
              <a:rPr lang="ko-KR" altLang="en-US" dirty="0"/>
              <a:t>를 사용하지만</a:t>
            </a:r>
            <a:r>
              <a:rPr lang="en-US" altLang="ko-KR" dirty="0"/>
              <a:t>, </a:t>
            </a:r>
            <a:r>
              <a:rPr lang="ko-KR" altLang="en-US" dirty="0"/>
              <a:t>비지도 학습 문제는 세트로 되어 있었던 클래스 데이터 </a:t>
            </a:r>
            <a:r>
              <a:rPr lang="en-US" altLang="ko-KR" dirty="0"/>
              <a:t>T</a:t>
            </a:r>
            <a:r>
              <a:rPr lang="ko-KR" altLang="en-US" dirty="0"/>
              <a:t>는 사용하지 않습니다</a:t>
            </a:r>
            <a:r>
              <a:rPr lang="en-US" altLang="ko-KR" dirty="0"/>
              <a:t>. </a:t>
            </a:r>
            <a:r>
              <a:rPr lang="ko-KR" altLang="en-US" dirty="0"/>
              <a:t>클래스 정보 없이</a:t>
            </a:r>
            <a:r>
              <a:rPr lang="en-US" altLang="ko-KR" dirty="0"/>
              <a:t>, </a:t>
            </a:r>
            <a:r>
              <a:rPr lang="ko-KR" altLang="en-US" dirty="0"/>
              <a:t>입력 데이터가 비슷한 것끼리 클래스로 나누는 것이 클러스터링</a:t>
            </a:r>
            <a:r>
              <a:rPr lang="en-US" altLang="ko-KR" dirty="0"/>
              <a:t>(Clustering)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클래스는 단순한 라벨을 나타내는 반면</a:t>
            </a:r>
            <a:r>
              <a:rPr lang="en-US" altLang="ko-KR" dirty="0"/>
              <a:t>, </a:t>
            </a:r>
            <a:r>
              <a:rPr lang="ko-KR" altLang="en-US" dirty="0"/>
              <a:t>클러스터는 분포의 특징을 나타낸다</a:t>
            </a:r>
            <a:r>
              <a:rPr lang="en-US" altLang="ko-KR" dirty="0"/>
              <a:t>. </a:t>
            </a:r>
            <a:r>
              <a:rPr lang="ko-KR" altLang="en-US" dirty="0"/>
              <a:t>동의어로 사용되는 경우도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3EB4A-BE51-4DAE-B22D-7B6D8B61C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3" b="17877"/>
          <a:stretch/>
        </p:blipFill>
        <p:spPr>
          <a:xfrm>
            <a:off x="922549" y="3139386"/>
            <a:ext cx="7490595" cy="35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72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9.1 2</a:t>
            </a:r>
            <a:r>
              <a:rPr lang="ko-KR" altLang="en-US" dirty="0"/>
              <a:t>차원 입력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알고리즘이 제안되어 있지만</a:t>
            </a:r>
            <a:r>
              <a:rPr lang="en-US" altLang="ko-KR" dirty="0"/>
              <a:t>, </a:t>
            </a:r>
            <a:r>
              <a:rPr lang="ko-KR" altLang="en-US" dirty="0"/>
              <a:t>가장 많이 사용되는 </a:t>
            </a:r>
            <a:r>
              <a:rPr lang="en-US" altLang="ko-KR" dirty="0"/>
              <a:t>K-means </a:t>
            </a:r>
            <a:r>
              <a:rPr lang="ko-KR" altLang="en-US" dirty="0"/>
              <a:t>기법과 </a:t>
            </a:r>
            <a:r>
              <a:rPr lang="ko-KR" altLang="en-US" dirty="0" err="1"/>
              <a:t>가우시안</a:t>
            </a:r>
            <a:r>
              <a:rPr lang="ko-KR" altLang="en-US" dirty="0"/>
              <a:t> 혼합 모델이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입력 데이터 </a:t>
            </a:r>
            <a:r>
              <a:rPr lang="en-US" altLang="ko-KR" dirty="0"/>
              <a:t>X </a:t>
            </a:r>
            <a:r>
              <a:rPr lang="ko-KR" altLang="en-US" dirty="0"/>
              <a:t>생성 과정에서 클래스 데이터 </a:t>
            </a:r>
            <a:r>
              <a:rPr lang="en-US" altLang="ko-KR" dirty="0"/>
              <a:t>T3</a:t>
            </a:r>
            <a:r>
              <a:rPr lang="ko-KR" altLang="en-US" dirty="0"/>
              <a:t>도 생성되지만 사용하지는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78BC1-1D77-448E-8F82-D325F6E1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3" y="620712"/>
            <a:ext cx="3841144" cy="6033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41C447-5F78-4697-899A-47C9289B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4" y="2983832"/>
            <a:ext cx="3708986" cy="35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74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K-means</a:t>
            </a:r>
            <a:r>
              <a:rPr lang="ko-KR" altLang="en-US" dirty="0"/>
              <a:t> 기법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354" y="3092718"/>
                <a:ext cx="8229600" cy="11929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0: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에 초기값 부여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을 갱신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데이터 점을 가장 가까운 클러스터에 소속시킨다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2:  </m:t>
                    </m:r>
                  </m:oMath>
                </a14:m>
                <a:r>
                  <a:rPr lang="en-US" altLang="ko-KR" dirty="0"/>
                  <a:t>R</a:t>
                </a:r>
                <a:r>
                  <a:rPr lang="ko-KR" altLang="en-US" dirty="0"/>
                  <a:t>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를 갱신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클러스터에 속하는 데이터 점의 중심을 새로운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로 한다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354" y="3092718"/>
                <a:ext cx="8229600" cy="1192900"/>
              </a:xfrm>
              <a:blipFill>
                <a:blip r:embed="rId2"/>
                <a:stretch>
                  <a:fillRect l="-593" t="-1020" r="-2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9CE2791-4050-48F2-B155-8B60774465A3}"/>
              </a:ext>
            </a:extLst>
          </p:cNvPr>
          <p:cNvCxnSpPr/>
          <p:nvPr/>
        </p:nvCxnSpPr>
        <p:spPr>
          <a:xfrm rot="10800000">
            <a:off x="8083488" y="3625743"/>
            <a:ext cx="499620" cy="377073"/>
          </a:xfrm>
          <a:prstGeom prst="bentConnector3">
            <a:avLst>
              <a:gd name="adj1" fmla="val -5566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09E7255-EBD5-494D-838C-D7C3264F04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18733" y="3246349"/>
            <a:ext cx="494980" cy="26380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CA6E6C-5BCD-4385-8886-32BE08B88CB1}"/>
              </a:ext>
            </a:extLst>
          </p:cNvPr>
          <p:cNvSpPr txBox="1"/>
          <p:nvPr/>
        </p:nvSpPr>
        <p:spPr>
          <a:xfrm>
            <a:off x="7173285" y="2422469"/>
            <a:ext cx="179632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값이 변하지 않을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휴먼모음T"/>
              <a:ea typeface="휴먼모음T"/>
              <a:cs typeface="휴먼모음T"/>
              <a:sym typeface="휴먼모음T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휴먼모음T"/>
                <a:ea typeface="휴먼모음T"/>
                <a:cs typeface="휴먼모음T"/>
                <a:sym typeface="휴먼모음T"/>
              </a:rPr>
              <a:t>때까지 반복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A4673151-286F-4AF1-B48C-F9143A2F78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354" y="1379483"/>
                <a:ext cx="8229600" cy="11929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 lnSpcReduction="10000"/>
              </a:bodyPr>
              <a:lstStyle>
                <a:lvl1pPr marL="342900" marR="0" indent="-3429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75000"/>
                  <a:buFontTx/>
                  <a:buChar char="■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1pPr>
                <a:lvl2pPr marL="778668" marR="0" indent="-321468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80000"/>
                  <a:buFontTx/>
                  <a:buChar char="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2pPr>
                <a:lvl3pPr marL="1188719" marR="0" indent="-274319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65000"/>
                  <a:buFontTx/>
                  <a:buChar char="■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3pPr>
                <a:lvl4pPr marL="1688123" marR="0" indent="-316523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70000"/>
                  <a:buFontTx/>
                  <a:buChar char="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4pPr>
                <a:lvl5pPr marL="2202872" marR="0" indent="-374072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▪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5pPr>
                <a:lvl6pPr marL="25146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6pPr>
                <a:lvl7pPr marL="29718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7pPr>
                <a:lvl8pPr marL="34290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8pPr>
                <a:lvl9pPr marL="3886200" marR="0" indent="-228600" algn="l" defTabSz="914400" rtl="0" latinLnBrk="0">
                  <a:lnSpc>
                    <a:spcPct val="11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007D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휴먼모음T"/>
                    <a:ea typeface="휴먼모음T"/>
                    <a:cs typeface="휴먼모음T"/>
                    <a:sym typeface="휴먼모음T"/>
                  </a:defRPr>
                </a:lvl9pPr>
              </a:lstStyle>
              <a:p>
                <a:pPr hangingPunct="1"/>
                <a:r>
                  <a:rPr lang="en-US" altLang="ko-KR" dirty="0"/>
                  <a:t>K-means </a:t>
                </a:r>
                <a:r>
                  <a:rPr lang="ko-KR" altLang="en-US" dirty="0"/>
                  <a:t>기법도 미리 분할할 클러스터의 수를 결정해야 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여기선 </a:t>
                </a:r>
                <a:r>
                  <a:rPr lang="en-US" altLang="ko-KR" dirty="0"/>
                  <a:t>k=3)</a:t>
                </a:r>
              </a:p>
              <a:p>
                <a:pPr hangingPunct="1"/>
                <a:r>
                  <a:rPr lang="en-US" altLang="ko-KR" dirty="0"/>
                  <a:t>K-means </a:t>
                </a:r>
                <a:r>
                  <a:rPr lang="ko-KR" altLang="en-US" dirty="0"/>
                  <a:t>기법에서는 두 변수를 사용하는데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하나는 클러스터의 중심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중심 위치를 나타낸다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다른 하나는 클래스 지시 변수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데이터 점이 어떤 클러스터에 속하는지 나타낸다</a:t>
                </a:r>
                <a:r>
                  <a:rPr lang="en-US" altLang="ko-KR" dirty="0"/>
                  <a:t>,</a:t>
                </a:r>
                <a:endParaRPr lang="ko-KR" altLang="en-US" dirty="0"/>
              </a:p>
            </p:txBody>
          </p:sp>
        </mc:Choice>
        <mc:Fallback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A4673151-286F-4AF1-B48C-F9143A2F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54" y="1379483"/>
                <a:ext cx="8229600" cy="1192900"/>
              </a:xfrm>
              <a:prstGeom prst="rect">
                <a:avLst/>
              </a:prstGeom>
              <a:blipFill>
                <a:blip r:embed="rId3"/>
                <a:stretch>
                  <a:fillRect l="-593" t="-1020" r="-222" b="-61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9A4E0E8-AFF7-4375-A009-55E81F06DE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25890" r="9903" b="24014"/>
          <a:stretch/>
        </p:blipFill>
        <p:spPr>
          <a:xfrm>
            <a:off x="2860215" y="4285618"/>
            <a:ext cx="5473083" cy="24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78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Step 0: </a:t>
            </a:r>
            <a:r>
              <a:rPr lang="ko-KR" altLang="en-US" dirty="0"/>
              <a:t>변수의 준비와 초기화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텍스트 개체 틀 23">
                <a:extLst>
                  <a:ext uri="{FF2B5EF4-FFF2-40B4-BE49-F238E27FC236}">
                    <a16:creationId xmlns:a16="http://schemas.microsoft.com/office/drawing/2014/main" id="{CEF21CA2-D102-4F6C-B8D5-B1BAA74D8B5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K</a:t>
                </a:r>
                <a:r>
                  <a:rPr lang="ko-KR" altLang="en-US" dirty="0"/>
                  <a:t>번째 클러스터의 중심 벡터는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 나타낸다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클래스 지시 변수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은 각 데이터가 어느 클래스에 속해 있는지를 </a:t>
                </a:r>
                <a:r>
                  <a:rPr lang="en-US" altLang="ko-KR" dirty="0"/>
                  <a:t>1-of-K </a:t>
                </a:r>
                <a:r>
                  <a:rPr lang="ko-KR" altLang="en-US" dirty="0"/>
                  <a:t>부호화법으로 나타낸 행렬입니다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모든 데이터를 정리하여 행렬로 나타낸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은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24" name="텍스트 개체 틀 23">
                <a:extLst>
                  <a:ext uri="{FF2B5EF4-FFF2-40B4-BE49-F238E27FC236}">
                    <a16:creationId xmlns:a16="http://schemas.microsoft.com/office/drawing/2014/main" id="{CEF21CA2-D102-4F6C-B8D5-B1BAA74D8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1C684EAC-F4CA-4B99-87A4-40D97C5CCB59}"/>
              </a:ext>
            </a:extLst>
          </p:cNvPr>
          <p:cNvGrpSpPr/>
          <p:nvPr/>
        </p:nvGrpSpPr>
        <p:grpSpPr>
          <a:xfrm>
            <a:off x="2254928" y="2760147"/>
            <a:ext cx="4634144" cy="917680"/>
            <a:chOff x="2210541" y="2733514"/>
            <a:chExt cx="4634144" cy="9176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997DD-6BCA-4F61-944E-6235F4E7B648}"/>
                    </a:ext>
                  </a:extLst>
                </p:cNvPr>
                <p:cNvSpPr txBox="1"/>
                <p:nvPr/>
              </p:nvSpPr>
              <p:spPr>
                <a:xfrm>
                  <a:off x="2210541" y="2960201"/>
                  <a:ext cx="1207363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997DD-6BCA-4F61-944E-6235F4E7B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541" y="2960201"/>
                  <a:ext cx="1207363" cy="369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왼쪽 중괄호 4">
              <a:extLst>
                <a:ext uri="{FF2B5EF4-FFF2-40B4-BE49-F238E27FC236}">
                  <a16:creationId xmlns:a16="http://schemas.microsoft.com/office/drawing/2014/main" id="{08F6624E-A148-4F17-9518-E571E2B8A958}"/>
                </a:ext>
              </a:extLst>
            </p:cNvPr>
            <p:cNvSpPr/>
            <p:nvPr/>
          </p:nvSpPr>
          <p:spPr>
            <a:xfrm>
              <a:off x="3071674" y="2733514"/>
              <a:ext cx="248576" cy="870012"/>
            </a:xfrm>
            <a:prstGeom prst="leftBrace">
              <a:avLst>
                <a:gd name="adj1" fmla="val 22916"/>
                <a:gd name="adj2" fmla="val 45918"/>
              </a:avLst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000000"/>
                  </a:solidFill>
                </a:rPr>
                <a:t>1 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solidFill>
                  <a:srgbClr val="000000"/>
                </a:solidFill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197B1D-2EAC-4F12-B2AA-C60839CD5ECC}"/>
                </a:ext>
              </a:extLst>
            </p:cNvPr>
            <p:cNvSpPr txBox="1"/>
            <p:nvPr/>
          </p:nvSpPr>
          <p:spPr>
            <a:xfrm>
              <a:off x="3320250" y="2761129"/>
              <a:ext cx="30627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데이터 </a:t>
              </a: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n</a:t>
              </a: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이</a:t>
              </a: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 k</a:t>
              </a: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에 속하는 경우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70A41C-7251-4A9B-8B10-75ED2E94D7E1}"/>
                </a:ext>
              </a:extLst>
            </p:cNvPr>
            <p:cNvSpPr txBox="1"/>
            <p:nvPr/>
          </p:nvSpPr>
          <p:spPr>
            <a:xfrm>
              <a:off x="3364639" y="3281864"/>
              <a:ext cx="348004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데이터 </a:t>
              </a: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n</a:t>
              </a: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이</a:t>
              </a: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 k</a:t>
              </a: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휴먼모음T"/>
                  <a:ea typeface="휴먼모음T"/>
                  <a:cs typeface="휴먼모음T"/>
                  <a:sym typeface="휴먼모음T"/>
                </a:rPr>
                <a:t>에 속하지 않는 경우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B03B590-EA4C-4AA2-844A-D57269472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9" t="43552" r="14369" b="32427"/>
          <a:stretch/>
        </p:blipFill>
        <p:spPr>
          <a:xfrm>
            <a:off x="1451499" y="4460542"/>
            <a:ext cx="6241002" cy="16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637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Step 0: </a:t>
            </a:r>
            <a:r>
              <a:rPr lang="ko-KR" altLang="en-US" dirty="0"/>
              <a:t>변수의 준비와 초기화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9BE2FD-835E-4383-BCF9-AE04B608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5" y="1364582"/>
            <a:ext cx="4886325" cy="685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2B8BAB-B64B-4A94-84DD-6A5ABD29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009802"/>
            <a:ext cx="4238625" cy="3552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6BD90E-D27D-4846-B2DD-D4FF5F326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15016" r="5000" b="27637"/>
          <a:stretch/>
        </p:blipFill>
        <p:spPr>
          <a:xfrm>
            <a:off x="3633187" y="4078013"/>
            <a:ext cx="5262239" cy="28308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C1B1E-0802-43FC-B4CB-A0B119A8F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060" y="1364582"/>
            <a:ext cx="2836740" cy="28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867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9.2 Step 1: 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갱신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84312"/>
            <a:ext cx="8229600" cy="1596239"/>
          </a:xfrm>
        </p:spPr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의 갱신 방법은 </a:t>
            </a:r>
            <a:r>
              <a:rPr lang="en-US" altLang="ko-KR" dirty="0"/>
              <a:t>“</a:t>
            </a:r>
            <a:r>
              <a:rPr lang="ko-KR" altLang="en-US" dirty="0"/>
              <a:t>각 데이터 점을 가장 중심이 가까운 클러스터에 넣는다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거리 자체를 알고 싶은 것이 아니라 데이터에 가장 가까운 클러스터를 알면 좋기 때문에 제곱근을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D9487-1481-4020-AA10-5F6F32B2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1" t="18123" r="17768" b="13916"/>
          <a:stretch/>
        </p:blipFill>
        <p:spPr>
          <a:xfrm>
            <a:off x="3000650" y="2282431"/>
            <a:ext cx="5569604" cy="41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97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9.2 Step 1: 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C8D3E0-C899-4EA5-B55F-87CE18C6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4391025" cy="2828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EB3F3E-75BC-452B-BB4F-BE11A9171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2" t="10776" r="21230" b="12039"/>
          <a:stretch/>
        </p:blipFill>
        <p:spPr>
          <a:xfrm rot="16200000">
            <a:off x="4535548" y="2363605"/>
            <a:ext cx="3018075" cy="545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CCF072-EA7C-4AA7-BFE5-5647E203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20" y="796272"/>
            <a:ext cx="2895635" cy="29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13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모자이크">
  <a:themeElements>
    <a:clrScheme name="모자이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8F8F8F"/>
      </a:accent3>
      <a:accent4>
        <a:srgbClr val="70707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모자이크">
      <a:majorFont>
        <a:latin typeface="굴림"/>
        <a:ea typeface="굴림"/>
        <a:cs typeface="굴림"/>
      </a:majorFont>
      <a:minorFont>
        <a:latin typeface="Helvetica"/>
        <a:ea typeface="Helvetica"/>
        <a:cs typeface="Helvetica"/>
      </a:minorFont>
    </a:fontScheme>
    <a:fmtScheme name="모자이크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휴먼모음T"/>
            <a:ea typeface="휴먼모음T"/>
            <a:cs typeface="휴먼모음T"/>
            <a:sym typeface="휴먼모음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휴먼모음T"/>
            <a:ea typeface="휴먼모음T"/>
            <a:cs typeface="휴먼모음T"/>
            <a:sym typeface="휴먼모음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모자이크">
  <a:themeElements>
    <a:clrScheme name="모자이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99FF"/>
      </a:accent1>
      <a:accent2>
        <a:srgbClr val="9999CC"/>
      </a:accent2>
      <a:accent3>
        <a:srgbClr val="8F8F8F"/>
      </a:accent3>
      <a:accent4>
        <a:srgbClr val="707070"/>
      </a:accent4>
      <a:accent5>
        <a:srgbClr val="CACAFF"/>
      </a:accent5>
      <a:accent6>
        <a:srgbClr val="8A8AB9"/>
      </a:accent6>
      <a:hlink>
        <a:srgbClr val="0000FF"/>
      </a:hlink>
      <a:folHlink>
        <a:srgbClr val="FF00FF"/>
      </a:folHlink>
    </a:clrScheme>
    <a:fontScheme name="모자이크">
      <a:majorFont>
        <a:latin typeface="굴림"/>
        <a:ea typeface="굴림"/>
        <a:cs typeface="굴림"/>
      </a:majorFont>
      <a:minorFont>
        <a:latin typeface="Helvetica"/>
        <a:ea typeface="Helvetica"/>
        <a:cs typeface="Helvetica"/>
      </a:minorFont>
    </a:fontScheme>
    <a:fmtScheme name="모자이크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휴먼모음T"/>
            <a:ea typeface="휴먼모음T"/>
            <a:cs typeface="휴먼모음T"/>
            <a:sym typeface="휴먼모음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휴먼모음T"/>
            <a:ea typeface="휴먼모음T"/>
            <a:cs typeface="휴먼모음T"/>
            <a:sym typeface="휴먼모음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733</Words>
  <Application>Microsoft Office PowerPoint</Application>
  <PresentationFormat>화면 슬라이드 쇼(4:3)</PresentationFormat>
  <Paragraphs>99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휴먼모음T</vt:lpstr>
      <vt:lpstr>휴먼옛체</vt:lpstr>
      <vt:lpstr>Arial</vt:lpstr>
      <vt:lpstr>Cambria Math</vt:lpstr>
      <vt:lpstr>Helvetica</vt:lpstr>
      <vt:lpstr>Times New Roman</vt:lpstr>
      <vt:lpstr>모자이크</vt:lpstr>
      <vt:lpstr>파이썬으로 배우는 머신러닝의 교과서</vt:lpstr>
      <vt:lpstr>목차</vt:lpstr>
      <vt:lpstr>9.1 2차원 입력 데이터</vt:lpstr>
      <vt:lpstr>9.1 2차원 입력 데이터</vt:lpstr>
      <vt:lpstr>9.2 K-means 기법</vt:lpstr>
      <vt:lpstr>9.2 Step 0: 변수의 준비와 초기화</vt:lpstr>
      <vt:lpstr>9.2 Step 0: 변수의 준비와 초기화</vt:lpstr>
      <vt:lpstr>9.2 Step 1: R의 갱신</vt:lpstr>
      <vt:lpstr>9.2 Step 1: R의 갱신</vt:lpstr>
      <vt:lpstr>9.2 Step 2: μ의 갱신</vt:lpstr>
      <vt:lpstr>PowerPoint 프레젠테이션</vt:lpstr>
      <vt:lpstr>PowerPoint 프레젠테이션</vt:lpstr>
      <vt:lpstr>9.2 왜곡 척도</vt:lpstr>
      <vt:lpstr>PowerPoint 프레젠테이션</vt:lpstr>
      <vt:lpstr>9.3 가우시안 혼합모델</vt:lpstr>
      <vt:lpstr>9.3 확률적 클러스터링</vt:lpstr>
      <vt:lpstr>PowerPoint 프레젠테이션</vt:lpstr>
      <vt:lpstr>9.3 가우시안 혼합 모델</vt:lpstr>
      <vt:lpstr>PowerPoint 프레젠테이션</vt:lpstr>
      <vt:lpstr>9.3 EM 알고리즘의 개요</vt:lpstr>
      <vt:lpstr>PowerPoint 프레젠테이션</vt:lpstr>
      <vt:lpstr>PowerPoint 프레젠테이션</vt:lpstr>
      <vt:lpstr>9.3 가능도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C언어1</dc:title>
  <dc:creator>user1</dc:creator>
  <cp:lastModifiedBy>장은수</cp:lastModifiedBy>
  <cp:revision>375</cp:revision>
  <dcterms:modified xsi:type="dcterms:W3CDTF">2019-02-28T08:04:52Z</dcterms:modified>
</cp:coreProperties>
</file>